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7"/>
  </p:notesMasterIdLst>
  <p:handoutMasterIdLst>
    <p:handoutMasterId r:id="rId68"/>
  </p:handoutMasterIdLst>
  <p:sldIdLst>
    <p:sldId id="265" r:id="rId2"/>
    <p:sldId id="266" r:id="rId3"/>
    <p:sldId id="282" r:id="rId4"/>
    <p:sldId id="285" r:id="rId5"/>
    <p:sldId id="267" r:id="rId6"/>
    <p:sldId id="268" r:id="rId7"/>
    <p:sldId id="269" r:id="rId8"/>
    <p:sldId id="270" r:id="rId9"/>
    <p:sldId id="271" r:id="rId10"/>
    <p:sldId id="272" r:id="rId11"/>
    <p:sldId id="273" r:id="rId12"/>
    <p:sldId id="274" r:id="rId13"/>
    <p:sldId id="275" r:id="rId14"/>
    <p:sldId id="276" r:id="rId15"/>
    <p:sldId id="277" r:id="rId16"/>
    <p:sldId id="278" r:id="rId17"/>
    <p:sldId id="279" r:id="rId18"/>
    <p:sldId id="280" r:id="rId19"/>
    <p:sldId id="281" r:id="rId20"/>
    <p:sldId id="283" r:id="rId21"/>
    <p:sldId id="284" r:id="rId22"/>
    <p:sldId id="286" r:id="rId23"/>
    <p:sldId id="287" r:id="rId24"/>
    <p:sldId id="288" r:id="rId25"/>
    <p:sldId id="289" r:id="rId26"/>
    <p:sldId id="290" r:id="rId27"/>
    <p:sldId id="291" r:id="rId28"/>
    <p:sldId id="292" r:id="rId29"/>
    <p:sldId id="293" r:id="rId30"/>
    <p:sldId id="294" r:id="rId31"/>
    <p:sldId id="295" r:id="rId32"/>
    <p:sldId id="296" r:id="rId33"/>
    <p:sldId id="297" r:id="rId34"/>
    <p:sldId id="298" r:id="rId35"/>
    <p:sldId id="299" r:id="rId36"/>
    <p:sldId id="300" r:id="rId37"/>
    <p:sldId id="301" r:id="rId38"/>
    <p:sldId id="302" r:id="rId39"/>
    <p:sldId id="303" r:id="rId40"/>
    <p:sldId id="304" r:id="rId41"/>
    <p:sldId id="305" r:id="rId42"/>
    <p:sldId id="306" r:id="rId43"/>
    <p:sldId id="307" r:id="rId44"/>
    <p:sldId id="308" r:id="rId45"/>
    <p:sldId id="309" r:id="rId46"/>
    <p:sldId id="310" r:id="rId47"/>
    <p:sldId id="311" r:id="rId48"/>
    <p:sldId id="312" r:id="rId49"/>
    <p:sldId id="313" r:id="rId50"/>
    <p:sldId id="314" r:id="rId51"/>
    <p:sldId id="315" r:id="rId52"/>
    <p:sldId id="316" r:id="rId53"/>
    <p:sldId id="317" r:id="rId54"/>
    <p:sldId id="318" r:id="rId55"/>
    <p:sldId id="319" r:id="rId56"/>
    <p:sldId id="320" r:id="rId57"/>
    <p:sldId id="321" r:id="rId58"/>
    <p:sldId id="322" r:id="rId59"/>
    <p:sldId id="323" r:id="rId60"/>
    <p:sldId id="324" r:id="rId61"/>
    <p:sldId id="325" r:id="rId62"/>
    <p:sldId id="326" r:id="rId63"/>
    <p:sldId id="327" r:id="rId64"/>
    <p:sldId id="328" r:id="rId65"/>
    <p:sldId id="329" r:id="rId6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9E0D43E-4420-4E93-9EFC-8752F4F26A6E}">
          <p14:sldIdLst>
            <p14:sldId id="265"/>
            <p14:sldId id="266"/>
            <p14:sldId id="282"/>
            <p14:sldId id="285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3"/>
            <p14:sldId id="284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  <p14:sldId id="315"/>
            <p14:sldId id="316"/>
            <p14:sldId id="317"/>
            <p14:sldId id="318"/>
            <p14:sldId id="319"/>
            <p14:sldId id="320"/>
            <p14:sldId id="321"/>
            <p14:sldId id="322"/>
            <p14:sldId id="323"/>
            <p14:sldId id="324"/>
            <p14:sldId id="325"/>
            <p14:sldId id="326"/>
            <p14:sldId id="327"/>
          </p14:sldIdLst>
        </p14:section>
        <p14:section name="Q&amp;A" id="{0D4BA107-5D0C-42E9-B8F4-80F985F047D2}">
          <p14:sldIdLst>
            <p14:sldId id="328"/>
            <p14:sldId id="329"/>
          </p14:sldIdLst>
        </p14:section>
      </p14:sectionLst>
    </p:ex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F2D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93D81CF-94F2-401A-BA57-92F5A7B2D0C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706" autoAdjust="0"/>
  </p:normalViewPr>
  <p:slideViewPr>
    <p:cSldViewPr snapToGrid="0">
      <p:cViewPr varScale="1">
        <p:scale>
          <a:sx n="93" d="100"/>
          <a:sy n="93" d="100"/>
        </p:scale>
        <p:origin x="1188" y="306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7764"/>
    </p:cViewPr>
  </p:sorterViewPr>
  <p:notesViewPr>
    <p:cSldViewPr snapToGrid="0">
      <p:cViewPr varScale="1">
        <p:scale>
          <a:sx n="63" d="100"/>
          <a:sy n="63" d="100"/>
        </p:scale>
        <p:origin x="1986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EA5F0D-C1DC-412F-A146-DDB3A74B588F}" type="datetimeFigureOut">
              <a:rPr lang="en-US"/>
              <a:t>6/5/2025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AE14B8-3CC9-472D-9BC5-A84D80684DE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778275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CDE508-72C8-4AB5-AA9C-1584D31690E0}" type="datetimeFigureOut">
              <a:rPr lang="en-US"/>
              <a:t>6/5/2025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B667E1-E601-4AAF-B95C-B25720D70A60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111367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8898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3166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5222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0293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0790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017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7177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6640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31542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62433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4112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14709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88513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82373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95737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34072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59793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85827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87762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79529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38455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8477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88114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06679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90178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9772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01402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60985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52099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44589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373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06282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9137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2174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08447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20830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42850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116495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86400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68180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59425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32110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17395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1543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15582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83575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84191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91087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39721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66588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3441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75574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43952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71665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5530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10278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003610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24777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F9AF31-3606-964B-44EB-E91A50DB7B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9502F16-0A9B-6B9A-2872-BF2DCD0A9E5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F956B01-BEAE-2255-B3D5-C455E3E8AB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8152D7-A443-2B93-A209-F03D0B5396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50295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7449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2720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7693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Sun rising over grassy hill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" y="0"/>
            <a:ext cx="12188699" cy="47993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 bwMode="ltGray">
          <a:xfrm>
            <a:off x="-2" y="4754880"/>
            <a:ext cx="12192002" cy="2103120"/>
          </a:xfrm>
          <a:prstGeom prst="rect">
            <a:avLst/>
          </a:prstGeom>
          <a:gradFill flip="none" rotWithShape="1">
            <a:gsLst>
              <a:gs pos="100000">
                <a:schemeClr val="tx2">
                  <a:lumMod val="75000"/>
                </a:schemeClr>
              </a:gs>
              <a:gs pos="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uphemia"/>
              <a:ea typeface="+mn-ea"/>
              <a:cs typeface="+mn-cs"/>
            </a:endParaRPr>
          </a:p>
        </p:txBody>
      </p:sp>
      <p:sp>
        <p:nvSpPr>
          <p:cNvPr id="6" name="Rectangle 5"/>
          <p:cNvSpPr/>
          <p:nvPr/>
        </p:nvSpPr>
        <p:spPr bwMode="white">
          <a:xfrm>
            <a:off x="-127" y="4724400"/>
            <a:ext cx="12188826" cy="76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3999" y="4800600"/>
            <a:ext cx="9144002" cy="1143000"/>
          </a:xfrm>
        </p:spPr>
        <p:txBody>
          <a:bodyPr anchor="b">
            <a:norm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2413" y="5943600"/>
            <a:ext cx="9144002" cy="762000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2000" cap="none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382882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Alternate 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ltGray">
          <a:xfrm>
            <a:off x="0" y="0"/>
            <a:ext cx="4873752" cy="6858000"/>
          </a:xfrm>
          <a:prstGeom prst="rect">
            <a:avLst/>
          </a:prstGeom>
          <a:gradFill flip="none" rotWithShape="1">
            <a:gsLst>
              <a:gs pos="100000">
                <a:schemeClr val="tx2">
                  <a:lumMod val="75000"/>
                </a:schemeClr>
              </a:gs>
              <a:gs pos="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uphemia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0412" y="2362200"/>
            <a:ext cx="3200400" cy="1990725"/>
          </a:xfrm>
        </p:spPr>
        <p:txBody>
          <a:bodyPr anchor="b">
            <a:normAutofit/>
          </a:bodyPr>
          <a:lstStyle>
            <a:lvl1pPr>
              <a:defRPr sz="34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0412" y="4367308"/>
            <a:ext cx="3200400" cy="1622012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62892" y="685800"/>
            <a:ext cx="6370320" cy="5486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E583DDF-CA54-461A-A486-592D2374C532}" type="datetimeFigureOut">
              <a:rPr lang="en-US"/>
              <a:pPr/>
              <a:t>6/5/2025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A8D9AD5-F248-4919-864A-CFD76CC027D6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6930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ltGray">
          <a:xfrm>
            <a:off x="7315200" y="0"/>
            <a:ext cx="4873752" cy="6858000"/>
          </a:xfrm>
          <a:prstGeom prst="rect">
            <a:avLst/>
          </a:prstGeom>
          <a:gradFill flip="none" rotWithShape="1">
            <a:gsLst>
              <a:gs pos="100000">
                <a:schemeClr val="tx2">
                  <a:lumMod val="75000"/>
                </a:schemeClr>
              </a:gs>
              <a:gs pos="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uphemia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23214" y="2362200"/>
            <a:ext cx="3200400" cy="1993392"/>
          </a:xfrm>
        </p:spPr>
        <p:txBody>
          <a:bodyPr anchor="b">
            <a:normAutofit/>
          </a:bodyPr>
          <a:lstStyle>
            <a:lvl1pPr>
              <a:defRPr sz="34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0" y="0"/>
            <a:ext cx="7315200" cy="6858000"/>
          </a:xfrm>
          <a:solidFill>
            <a:schemeClr val="bg2">
              <a:lumMod val="90000"/>
            </a:schemeClr>
          </a:solidFill>
        </p:spPr>
        <p:txBody>
          <a:bodyPr/>
          <a:lstStyle>
            <a:lvl1pPr marL="0" indent="0" algn="ctr">
              <a:buNone/>
              <a:defRPr sz="3200">
                <a:solidFill>
                  <a:schemeClr val="tx2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23214" y="4355592"/>
            <a:ext cx="3200400" cy="1644614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6/5/2025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71734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6/5/2025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38572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274638"/>
            <a:ext cx="262890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274638"/>
            <a:ext cx="7734300" cy="58975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6/5/2025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51558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6pPr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6/5/2025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59342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"/>
          <p:cNvSpPr/>
          <p:nvPr/>
        </p:nvSpPr>
        <p:spPr bwMode="ltGray">
          <a:xfrm>
            <a:off x="0" y="0"/>
            <a:ext cx="12188826" cy="457200"/>
          </a:xfrm>
          <a:prstGeom prst="rect">
            <a:avLst/>
          </a:prstGeom>
          <a:gradFill flip="none" rotWithShape="1">
            <a:gsLst>
              <a:gs pos="100000">
                <a:schemeClr val="tx2">
                  <a:lumMod val="75000"/>
                </a:schemeClr>
              </a:gs>
              <a:gs pos="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b="0" i="0" u="none" strike="noStrike" kern="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uphemia"/>
            </a:endParaRPr>
          </a:p>
        </p:txBody>
      </p:sp>
      <p:sp>
        <p:nvSpPr>
          <p:cNvPr id="8" name="Rectangle 2"/>
          <p:cNvSpPr/>
          <p:nvPr/>
        </p:nvSpPr>
        <p:spPr bwMode="white">
          <a:xfrm>
            <a:off x="-1" y="411480"/>
            <a:ext cx="12188826" cy="4572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1143000"/>
            <a:ext cx="9144000" cy="2667000"/>
          </a:xfrm>
        </p:spPr>
        <p:txBody>
          <a:bodyPr anchor="b">
            <a:normAutofit/>
          </a:bodyPr>
          <a:lstStyle>
            <a:lvl1pPr algn="ctr">
              <a:defRPr sz="52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0" y="3810000"/>
            <a:ext cx="9144000" cy="1143000"/>
          </a:xfrm>
        </p:spPr>
        <p:txBody>
          <a:bodyPr anchor="t">
            <a:normAutofit/>
          </a:bodyPr>
          <a:lstStyle>
            <a:lvl1pPr marL="0" indent="0" algn="ctr">
              <a:spcBef>
                <a:spcPts val="0"/>
              </a:spcBef>
              <a:buNone/>
              <a:defRPr sz="2400" cap="none" baseline="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6/5/2025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158437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lternate Section Header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1143000"/>
            <a:ext cx="9144000" cy="2667000"/>
          </a:xfrm>
        </p:spPr>
        <p:txBody>
          <a:bodyPr anchor="b">
            <a:normAutofit/>
          </a:bodyPr>
          <a:lstStyle>
            <a:lvl1pPr algn="ctr">
              <a:defRPr sz="52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3810000"/>
            <a:ext cx="9144000" cy="1143000"/>
          </a:xfrm>
        </p:spPr>
        <p:txBody>
          <a:bodyPr anchor="t">
            <a:normAutofit/>
          </a:bodyPr>
          <a:lstStyle>
            <a:lvl1pPr marL="0" indent="0" algn="ctr">
              <a:spcBef>
                <a:spcPts val="0"/>
              </a:spcBef>
              <a:buNone/>
              <a:defRPr sz="24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/>
          </a:p>
        </p:txBody>
      </p:sp>
      <p:sp>
        <p:nvSpPr>
          <p:cNvPr id="4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E583DDF-CA54-461A-A486-592D2374C532}" type="datetimeFigureOut">
              <a:rPr lang="en-US"/>
              <a:pPr/>
              <a:t>6/5/2025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A8D9AD5-F248-4919-864A-CFD76CC027D6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043280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41120" y="1901952"/>
            <a:ext cx="4572000" cy="4123944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78880" y="1901952"/>
            <a:ext cx="4572000" cy="4123944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7D43D-6574-4C7B-808D-C6C12215A4D4}" type="datetimeFigureOut">
              <a:rPr lang="en-US"/>
              <a:t>6/5/2025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CE5F2-81AA-4605-B028-6FBA391056A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17078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41120" y="1837464"/>
            <a:ext cx="4572000" cy="766588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 b="0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41120" y="2740732"/>
            <a:ext cx="4572000" cy="328884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78880" y="1837464"/>
            <a:ext cx="4572000" cy="766588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 b="0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78880" y="2740732"/>
            <a:ext cx="4572000" cy="328884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6/5/2025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7080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6/5/2025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42011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/>
          </a:p>
        </p:txBody>
      </p:sp>
      <p:sp>
        <p:nvSpPr>
          <p:cNvPr id="2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E583DDF-CA54-461A-A486-592D2374C532}" type="datetimeFigureOut">
              <a:rPr lang="en-US"/>
              <a:pPr/>
              <a:t>6/5/2025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A8D9AD5-F248-4919-864A-CFD76CC027D6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59003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0412" y="2362200"/>
            <a:ext cx="3200400" cy="1990725"/>
          </a:xfrm>
        </p:spPr>
        <p:txBody>
          <a:bodyPr anchor="b">
            <a:normAutofit/>
          </a:bodyPr>
          <a:lstStyle>
            <a:lvl1pPr>
              <a:defRPr sz="34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0412" y="4367308"/>
            <a:ext cx="3200400" cy="1622012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94212" y="685800"/>
            <a:ext cx="7239001" cy="5486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6/5/2025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35946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41120" y="467360"/>
            <a:ext cx="9509760" cy="12334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41120" y="1901952"/>
            <a:ext cx="9509760" cy="41276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7" name="Rectangle 3"/>
          <p:cNvSpPr/>
          <p:nvPr/>
        </p:nvSpPr>
        <p:spPr bwMode="ltGray">
          <a:xfrm>
            <a:off x="1587" y="6583680"/>
            <a:ext cx="12188826" cy="274320"/>
          </a:xfrm>
          <a:prstGeom prst="rect">
            <a:avLst/>
          </a:prstGeom>
          <a:gradFill flip="none" rotWithShape="1">
            <a:gsLst>
              <a:gs pos="100000">
                <a:schemeClr val="tx2">
                  <a:lumMod val="75000"/>
                </a:schemeClr>
              </a:gs>
              <a:gs pos="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b="0" i="0" u="none" strike="noStrike" kern="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uphemia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41120" y="6614494"/>
            <a:ext cx="7159752" cy="2377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all" baseline="0"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Rectangle 5"/>
          <p:cNvSpPr/>
          <p:nvPr/>
        </p:nvSpPr>
        <p:spPr bwMode="white">
          <a:xfrm>
            <a:off x="1587" y="6583680"/>
            <a:ext cx="12188826" cy="4572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" name="Date Placeholder 6"/>
          <p:cNvSpPr>
            <a:spLocks noGrp="1"/>
          </p:cNvSpPr>
          <p:nvPr>
            <p:ph type="dt" sz="half" idx="2"/>
          </p:nvPr>
        </p:nvSpPr>
        <p:spPr>
          <a:xfrm>
            <a:off x="8875776" y="6614494"/>
            <a:ext cx="960120" cy="2377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2"/>
                </a:solidFill>
              </a:defRPr>
            </a:lvl1pPr>
          </a:lstStyle>
          <a:p>
            <a:fld id="{9E583DDF-CA54-461A-A486-592D2374C532}" type="datetimeFigureOut">
              <a:rPr lang="en-US" smtClean="0"/>
              <a:pPr/>
              <a:t>6/5/2025</a:t>
            </a:fld>
            <a:endParaRPr lang="en-US"/>
          </a:p>
        </p:txBody>
      </p:sp>
      <p:sp>
        <p:nvSpPr>
          <p:cNvPr id="6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0210800" y="6614494"/>
            <a:ext cx="640080" cy="2377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2"/>
                </a:solidFill>
              </a:defRPr>
            </a:lvl1pPr>
          </a:lstStyle>
          <a:p>
            <a:fld id="{CA8D9AD5-F248-4919-864A-CFD76CC027D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7609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2" r:id="rId4"/>
    <p:sldLayoutId id="2147483661" r:id="rId5"/>
    <p:sldLayoutId id="2147483653" r:id="rId6"/>
    <p:sldLayoutId id="2147483654" r:id="rId7"/>
    <p:sldLayoutId id="2147483655" r:id="rId8"/>
    <p:sldLayoutId id="2147483656" r:id="rId9"/>
    <p:sldLayoutId id="2147483663" r:id="rId10"/>
    <p:sldLayoutId id="2147483657" r:id="rId11"/>
    <p:sldLayoutId id="2147483658" r:id="rId12"/>
    <p:sldLayoutId id="2147483659" r:id="rId1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marL="0" indent="0" algn="l" defTabSz="914400" rtl="0" eaLnBrk="1" latinLnBrk="0" hangingPunct="1">
        <a:lnSpc>
          <a:spcPct val="90000"/>
        </a:lnSpc>
        <a:spcBef>
          <a:spcPct val="0"/>
        </a:spcBef>
        <a:buFont typeface="Arial" pitchFamily="34" charset="0"/>
        <a:buNone/>
        <a:defRPr sz="3400" kern="1200">
          <a:solidFill>
            <a:schemeClr val="tx2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tx2"/>
        </a:buClr>
        <a:buSzPct val="100000"/>
        <a:buFont typeface="Arial" pitchFamily="34" charset="0"/>
        <a:buChar char="▪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59436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2"/>
        </a:buClr>
        <a:buSzPct val="100000"/>
        <a:buFont typeface="Arial" pitchFamily="34" charset="0"/>
        <a:buChar char="▪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tx2"/>
        </a:buClr>
        <a:buSzPct val="100000"/>
        <a:buFont typeface="Arial" pitchFamily="34" charset="0"/>
        <a:buChar char="▪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12344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tx2"/>
        </a:buClr>
        <a:buSzPct val="100000"/>
        <a:buFont typeface="Arial" pitchFamily="34" charset="0"/>
        <a:buChar char="▪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tx2"/>
        </a:buClr>
        <a:buSzPct val="100000"/>
        <a:buFont typeface="Arial" pitchFamily="34" charset="0"/>
        <a:buChar char="▪"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1874520" indent="-228600" algn="l" defTabSz="914400" rtl="0" eaLnBrk="1" latinLnBrk="0" hangingPunct="1">
        <a:lnSpc>
          <a:spcPct val="90000"/>
        </a:lnSpc>
        <a:spcBef>
          <a:spcPts val="800"/>
        </a:spcBef>
        <a:buSzPct val="100000"/>
        <a:buFont typeface="Arial" pitchFamily="34" charset="0"/>
        <a:buChar char="▪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2194560" indent="-228600" algn="l" defTabSz="914400" rtl="0" eaLnBrk="1" latinLnBrk="0" hangingPunct="1">
        <a:lnSpc>
          <a:spcPct val="90000"/>
        </a:lnSpc>
        <a:spcBef>
          <a:spcPts val="800"/>
        </a:spcBef>
        <a:buSzPct val="100000"/>
        <a:buFont typeface="Arial" pitchFamily="34" charset="0"/>
        <a:buChar char="▪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2514600" indent="-228600" algn="l" defTabSz="914400" rtl="0" eaLnBrk="1" latinLnBrk="0" hangingPunct="1">
        <a:lnSpc>
          <a:spcPct val="90000"/>
        </a:lnSpc>
        <a:spcBef>
          <a:spcPts val="800"/>
        </a:spcBef>
        <a:buSzPct val="100000"/>
        <a:buFont typeface="Arial" pitchFamily="34" charset="0"/>
        <a:buChar char="▪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2834640" indent="-228600" algn="l" defTabSz="914400" rtl="0" eaLnBrk="1" latinLnBrk="0" hangingPunct="1">
        <a:lnSpc>
          <a:spcPct val="90000"/>
        </a:lnSpc>
        <a:spcBef>
          <a:spcPts val="800"/>
        </a:spcBef>
        <a:buSzPct val="100000"/>
        <a:buFont typeface="Arial" pitchFamily="34" charset="0"/>
        <a:buChar char="▪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0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9.png"/><Relationship Id="rId4" Type="http://schemas.openxmlformats.org/officeDocument/2006/relationships/image" Target="../media/image128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1.png"/><Relationship Id="rId4" Type="http://schemas.openxmlformats.org/officeDocument/2006/relationships/image" Target="../media/image130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4.png"/><Relationship Id="rId5" Type="http://schemas.openxmlformats.org/officeDocument/2006/relationships/image" Target="../media/image133.png"/><Relationship Id="rId4" Type="http://schemas.openxmlformats.org/officeDocument/2006/relationships/image" Target="../media/image132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ArchiMate Cookbook in Action</a:t>
            </a:r>
          </a:p>
        </p:txBody>
      </p:sp>
      <p:sp>
        <p:nvSpPr>
          <p:cNvPr id="4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Author: Eero Hosiaisluoma	Instructor: Zhao Xiaoqi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3DE6A5-40F8-ADB4-A273-642C978995F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2062162" y="447675"/>
            <a:ext cx="3773276" cy="38481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88FE864-EA2C-69CF-10E7-012849F9959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5000"/>
          </a:blip>
          <a:stretch>
            <a:fillRect/>
          </a:stretch>
        </p:blipFill>
        <p:spPr>
          <a:xfrm>
            <a:off x="5915025" y="291326"/>
            <a:ext cx="4874078" cy="41607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D49245E-E835-D58C-7561-534291308D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7149" y="1552575"/>
            <a:ext cx="3658994" cy="20002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798809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anchor="ctr">
            <a:normAutofit fontScale="70000" lnSpcReduction="20000"/>
          </a:bodyPr>
          <a:lstStyle/>
          <a:p>
            <a:r>
              <a:rPr lang="en-US" sz="4800" dirty="0"/>
              <a:t>2.2 Business Model View – 2.2.2 SWOT Figure 06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9526" y="19050"/>
            <a:ext cx="168667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latin typeface="Algerian" panose="04020705040A02060702" pitchFamily="82" charset="0"/>
              </a:rPr>
              <a:t>006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11795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B74696B-0295-065A-6BDA-47D77C6C5899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11631" y="63131"/>
            <a:ext cx="9856493" cy="461461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FC1B6D9-D682-ED7D-6C94-D4CC4FD1B0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25824" y="1476375"/>
            <a:ext cx="4213776" cy="30394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42050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762000"/>
          </a:xfrm>
        </p:spPr>
        <p:txBody>
          <a:bodyPr anchor="ctr">
            <a:normAutofit fontScale="62500" lnSpcReduction="20000"/>
          </a:bodyPr>
          <a:lstStyle/>
          <a:p>
            <a:r>
              <a:rPr lang="en-US" sz="4800" dirty="0"/>
              <a:t>2.2 Business Model View – 2.2.3 Value Stream </a:t>
            </a:r>
          </a:p>
          <a:p>
            <a:r>
              <a:rPr lang="en-US" sz="4800" dirty="0"/>
              <a:t>Figure 07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28576" y="19050"/>
            <a:ext cx="168667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latin typeface="Algerian" panose="04020705040A02060702" pitchFamily="82" charset="0"/>
              </a:rPr>
              <a:t>007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11795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ED46204-3471-6CB5-60B0-C5B056DA7395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101526" y="34976"/>
            <a:ext cx="8880799" cy="457710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EC3BAA7-ECA9-BC84-4799-6ECF5D3417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1685562"/>
            <a:ext cx="5958926" cy="26197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5995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49"/>
            <a:ext cx="11410950" cy="1109658"/>
          </a:xfrm>
        </p:spPr>
        <p:txBody>
          <a:bodyPr anchor="ctr">
            <a:normAutofit fontScale="77500" lnSpcReduction="20000"/>
          </a:bodyPr>
          <a:lstStyle/>
          <a:p>
            <a:r>
              <a:rPr lang="en-US" sz="4800" dirty="0"/>
              <a:t>2.2 Business Model View – 2.2.3 Value Stream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2-2-3-1 Figure 08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28576" y="19050"/>
            <a:ext cx="168667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latin typeface="Algerian" panose="04020705040A02060702" pitchFamily="82" charset="0"/>
              </a:rPr>
              <a:t>008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11795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A6E15D9-1BF7-A510-4C85-3CE10EEC1B14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19274" y="90493"/>
            <a:ext cx="10144125" cy="455989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46EBC9D-5E07-3C5A-55DD-06FC6431AE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2175" y="1789613"/>
            <a:ext cx="5857875" cy="28890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30446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48325"/>
            <a:ext cx="11410950" cy="960665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2.2 Business Model View – 2.2.3 Value Stream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Figure 09 – Value Stream x Business Process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28575" y="19050"/>
            <a:ext cx="168668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latin typeface="Algerian" panose="04020705040A02060702" pitchFamily="82" charset="0"/>
              </a:rPr>
              <a:t>009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11795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4FBC0CD-8EA5-284B-264E-7C257576937B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00224" y="219433"/>
            <a:ext cx="9782175" cy="439016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2402BA1-D944-5935-824C-DEE8807CFB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53062" y="2218824"/>
            <a:ext cx="6531143" cy="26675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48287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965974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2.2 Business Model View – 2.2.4 Strategy &amp; Capability 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Figure 10: Strategy – Design Pattern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28575" y="19050"/>
            <a:ext cx="168667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latin typeface="Algerian" panose="04020705040A02060702" pitchFamily="82" charset="0"/>
              </a:rPr>
              <a:t>010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11795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73BACB2-FD9C-1D64-53C9-C256BE50CD82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63144" y="72296"/>
            <a:ext cx="8721193" cy="46542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618376F-E5C6-C056-FFEE-921B265A84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27794" y="1808207"/>
            <a:ext cx="3704353" cy="28617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58778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965974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2.2 Business Model View – 2.2.4 Strategy &amp; Capability 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2.2.4.1 Figure 11: Capability Map View - Example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22964" y="19050"/>
            <a:ext cx="169790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latin typeface="Algerian" panose="04020705040A02060702" pitchFamily="82" charset="0"/>
              </a:rPr>
              <a:t>011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11795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8CADF0D-1E30-202C-6261-29E4D22167A7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3437" y="206974"/>
            <a:ext cx="10525126" cy="43269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94D791D-22A2-172E-FE1E-29DE9F75A059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686550" y="2445026"/>
            <a:ext cx="5053861" cy="2088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43285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965974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2.2 Business Model View – 2.2.4 Strategy &amp; Capability 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2.2.4.2 Figure 12:</a:t>
            </a:r>
            <a:r>
              <a:rPr lang="zh-CN" altLang="en-US" sz="4800" dirty="0"/>
              <a:t> </a:t>
            </a:r>
            <a:r>
              <a:rPr lang="en-US" sz="4800" dirty="0"/>
              <a:t>Strategy &amp; </a:t>
            </a:r>
            <a:r>
              <a:rPr lang="en-US" altLang="zh-CN" sz="4800" dirty="0"/>
              <a:t>Capability Planning View</a:t>
            </a:r>
            <a:endParaRPr lang="en-US" sz="4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22963" y="19050"/>
            <a:ext cx="169790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latin typeface="Algerian" panose="04020705040A02060702" pitchFamily="82" charset="0"/>
              </a:rPr>
              <a:t>012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11795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8C27847-5297-EC53-BF36-3CF70EABCC16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02056" y="164777"/>
            <a:ext cx="10102724" cy="45215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5B9C77E-493B-F9E8-0212-BCD237448D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80630" y="2344036"/>
            <a:ext cx="2724150" cy="25327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49302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965974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2.2 Business Model View – 2.2.4 Strategy &amp; Capability 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2.2.4.3 Figure 13: Strategy To Capability View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22964" y="19050"/>
            <a:ext cx="169790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latin typeface="Algerian" panose="04020705040A02060702" pitchFamily="82" charset="0"/>
              </a:rPr>
              <a:t>013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11795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BDD7A99-CE3F-5796-34AD-7F6428F660D2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62100" y="111413"/>
            <a:ext cx="9067800" cy="47558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FC6BC6C-C163-3071-BF10-D4B320B15F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32498" y="2218322"/>
            <a:ext cx="2445152" cy="30617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26475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965974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2.2 Business Model View – 2.2.4 Strategy &amp; Capability 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2.2.4.4 Figure 14: Capability Planning </a:t>
            </a:r>
            <a:r>
              <a:rPr lang="en-US" altLang="zh-CN" sz="4800" dirty="0"/>
              <a:t>View</a:t>
            </a:r>
            <a:endParaRPr lang="en-US" sz="4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22964" y="19050"/>
            <a:ext cx="169790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latin typeface="Algerian" panose="04020705040A02060702" pitchFamily="82" charset="0"/>
              </a:rPr>
              <a:t>014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11795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280C3C0-4116-AFF8-04A9-60651FAE1749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23999" y="35276"/>
            <a:ext cx="8953500" cy="48510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696985D-3600-FDB8-F3D3-53BEBC9BB8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8961" y="2370438"/>
            <a:ext cx="4618214" cy="2352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13857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965974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2.2 Business Model View – 2.2.5 Implementation Roadmap View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Figure 15: Implementation Roadmap View – Example 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22964" y="19050"/>
            <a:ext cx="169790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latin typeface="Algerian" panose="04020705040A02060702" pitchFamily="82" charset="0"/>
              </a:rPr>
              <a:t>015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11795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AB34468-B2AA-FC4A-D184-1D685507F9DA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20865" y="19050"/>
            <a:ext cx="9144999" cy="47815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F9F497A-50F5-F1EC-0674-FC8DEF4F52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3562" y="2056899"/>
            <a:ext cx="5883088" cy="28172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00981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D2E0447-4856-A90D-DEF3-B13ACA2FDE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3657600"/>
            <a:ext cx="6096000" cy="29908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5B9F024-BF97-8359-70A4-4F30AFB52F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7027" y="242886"/>
            <a:ext cx="4598338" cy="26228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C87114F-1E40-EEAF-9F5A-11A80D9D0E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450" y="242886"/>
            <a:ext cx="4581525" cy="26228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Arrow: Up 7">
            <a:extLst>
              <a:ext uri="{FF2B5EF4-FFF2-40B4-BE49-F238E27FC236}">
                <a16:creationId xmlns:a16="http://schemas.microsoft.com/office/drawing/2014/main" id="{34589E4E-37EE-C8C9-5FB3-39CAFD2F8057}"/>
              </a:ext>
            </a:extLst>
          </p:cNvPr>
          <p:cNvSpPr/>
          <p:nvPr/>
        </p:nvSpPr>
        <p:spPr>
          <a:xfrm>
            <a:off x="4238625" y="2924175"/>
            <a:ext cx="962025" cy="552450"/>
          </a:xfrm>
          <a:prstGeom prst="upArrow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Up 8">
            <a:extLst>
              <a:ext uri="{FF2B5EF4-FFF2-40B4-BE49-F238E27FC236}">
                <a16:creationId xmlns:a16="http://schemas.microsoft.com/office/drawing/2014/main" id="{32792F17-CCDD-B91A-59FA-3F346685DAF1}"/>
              </a:ext>
            </a:extLst>
          </p:cNvPr>
          <p:cNvSpPr/>
          <p:nvPr/>
        </p:nvSpPr>
        <p:spPr>
          <a:xfrm>
            <a:off x="6991352" y="2924175"/>
            <a:ext cx="962025" cy="552450"/>
          </a:xfrm>
          <a:prstGeom prst="upArrow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31FA09-F3CA-7964-17DF-1A3972C2E157}"/>
              </a:ext>
            </a:extLst>
          </p:cNvPr>
          <p:cNvSpPr txBox="1"/>
          <p:nvPr/>
        </p:nvSpPr>
        <p:spPr>
          <a:xfrm>
            <a:off x="916635" y="2865697"/>
            <a:ext cx="26196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Amasis MT Pro Black" panose="02040A04050005020304" pitchFamily="18" charset="0"/>
              </a:rPr>
              <a:t>ArchiSurance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FF5190A-47A9-7E03-5293-C215FDEE298D}"/>
              </a:ext>
            </a:extLst>
          </p:cNvPr>
          <p:cNvSpPr txBox="1"/>
          <p:nvPr/>
        </p:nvSpPr>
        <p:spPr>
          <a:xfrm>
            <a:off x="9064503" y="2865697"/>
            <a:ext cx="22108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Amasis MT Pro Black" panose="02040A04050005020304" pitchFamily="18" charset="0"/>
              </a:rPr>
              <a:t>ArchiMetal</a:t>
            </a:r>
          </a:p>
        </p:txBody>
      </p:sp>
      <p:sp>
        <p:nvSpPr>
          <p:cNvPr id="12" name="Explosion: 8 Points 11">
            <a:extLst>
              <a:ext uri="{FF2B5EF4-FFF2-40B4-BE49-F238E27FC236}">
                <a16:creationId xmlns:a16="http://schemas.microsoft.com/office/drawing/2014/main" id="{514183BC-CAAB-E4EC-85BE-22073ACB39A7}"/>
              </a:ext>
            </a:extLst>
          </p:cNvPr>
          <p:cNvSpPr/>
          <p:nvPr/>
        </p:nvSpPr>
        <p:spPr>
          <a:xfrm>
            <a:off x="1981200" y="4199215"/>
            <a:ext cx="1676400" cy="1776414"/>
          </a:xfrm>
          <a:prstGeom prst="irregularSeal1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NEW</a:t>
            </a:r>
          </a:p>
        </p:txBody>
      </p:sp>
    </p:spTree>
    <p:extLst>
      <p:ext uri="{BB962C8B-B14F-4D97-AF65-F5344CB8AC3E}">
        <p14:creationId xmlns:p14="http://schemas.microsoft.com/office/powerpoint/2010/main" val="1696913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965974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2.2 Business Model View – 2.2.5 Implementation Roadmap View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Figure 16: Implementation Roadmap View – Example 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22964" y="19050"/>
            <a:ext cx="169790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latin typeface="Algerian" panose="04020705040A02060702" pitchFamily="82" charset="0"/>
              </a:rPr>
              <a:t>016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11795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A29AADC-E696-C53E-FC71-BB774DA14D26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19275" y="499"/>
            <a:ext cx="7570830" cy="48858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AADB675-D81A-64AD-E202-0CCF6EEFA3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26352" y="2705128"/>
            <a:ext cx="4124325" cy="21978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18607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965974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2.3 Layered View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Figure 17: Layered View (Overview) – Basic Design Pattern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22964" y="19050"/>
            <a:ext cx="169790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latin typeface="Algerian" panose="04020705040A02060702" pitchFamily="82" charset="0"/>
              </a:rPr>
              <a:t>017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11795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0F1378F-25E3-6ABB-7C75-20642D009F9C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20865" y="37010"/>
            <a:ext cx="8947136" cy="47048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79545CF-691D-BA92-29BC-24898FE6C0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48949" y="1209674"/>
            <a:ext cx="4366117" cy="3667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92482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965974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2.3 Layered View – 2.3.1 Business- and Application Layers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Figure 18: Layered View Example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22964" y="19050"/>
            <a:ext cx="169790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latin typeface="Algerian" panose="04020705040A02060702" pitchFamily="82" charset="0"/>
              </a:rPr>
              <a:t>018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11795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6728EB3-B32F-177E-2C53-794DCC0315C7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71914" y="77051"/>
            <a:ext cx="9734550" cy="45867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37436E6-1C7F-25BF-76C2-EC79055652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9270" y="1876425"/>
            <a:ext cx="5190780" cy="30003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4761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965974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2.3 Layered View – 2.3.2 Business Layer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Figure 19: Layered View – Business Layer Design Pattern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22964" y="19050"/>
            <a:ext cx="169790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latin typeface="Algerian" panose="04020705040A02060702" pitchFamily="82" charset="0"/>
              </a:rPr>
              <a:t>019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11795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89BCA04-5FB2-3413-B410-94FF52A918E1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20865" y="104464"/>
            <a:ext cx="9147160" cy="47818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B2E43E4-15D3-09E8-66A8-3E08EEA749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42665" y="1689686"/>
            <a:ext cx="2855603" cy="32820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8179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965974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2.3 Layered View – 2.3.3 Customer Service Journey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Figure 20: Customer Service Journey - Design Pattern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28575" y="19050"/>
            <a:ext cx="168667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latin typeface="Algerian" panose="04020705040A02060702" pitchFamily="82" charset="0"/>
              </a:rPr>
              <a:t>020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11795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553C90C-FA56-5B95-FF84-D64E446C0E6F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15255" y="19050"/>
            <a:ext cx="8448062" cy="4714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B8179DD-9929-30B8-4975-633F7A47BD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1612" y="1971675"/>
            <a:ext cx="4426960" cy="29146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62466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965974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2.3 Layered View – 2.3.3 Customer Service Journey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Figure 21: Layered View – Sample for CSJ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22964" y="19050"/>
            <a:ext cx="169790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latin typeface="Algerian" panose="04020705040A02060702" pitchFamily="82" charset="0"/>
              </a:rPr>
              <a:t>021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11795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57A4C11-D4B6-9911-683F-12F1FF36DDA0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20864" y="19050"/>
            <a:ext cx="9290036" cy="4857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B68E4F0-265B-FEDC-A0BF-8FDB01EE0A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2250" y="2069051"/>
            <a:ext cx="5486399" cy="27198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44128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965974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2.3 Layered View – 2.3.4 Swim-line Process View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Figure 22: Swim-line Process View – Design Pattern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22963" y="19050"/>
            <a:ext cx="169790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latin typeface="Algerian" panose="04020705040A02060702" pitchFamily="82" charset="0"/>
              </a:rPr>
              <a:t>022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11795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AD2CE55-5A4E-8E0E-5E0D-CEC39B4687F8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67753" y="19050"/>
            <a:ext cx="9639300" cy="47381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90218CF-A12D-56B8-6A6E-DC8702A8D3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0765" y="2248298"/>
            <a:ext cx="4821682" cy="26020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20290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965974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2.3 Layered View – 2.3.5 Service Design View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Figure 23: Service Design View – Design Pattern 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70589" y="66675"/>
            <a:ext cx="169790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latin typeface="Algerian" panose="04020705040A02060702" pitchFamily="82" charset="0"/>
              </a:rPr>
              <a:t>023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11795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FEA2417-D906-C642-454E-F5D7A19CA80F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19224" y="110874"/>
            <a:ext cx="8753475" cy="45980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5DCA354-52A0-E96E-F7BC-D28C6DB234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4325" y="2472035"/>
            <a:ext cx="4137230" cy="24047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53354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965974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2.3 Layered View – 2.3.5 Service Design View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Figure 24: Service Design View – Design Pattern 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70589" y="66675"/>
            <a:ext cx="169790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latin typeface="Algerian" panose="04020705040A02060702" pitchFamily="82" charset="0"/>
              </a:rPr>
              <a:t>024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11795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04CEF2E-2C85-78B7-B9D2-61F5A3009D4D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47824" y="59178"/>
            <a:ext cx="9020177" cy="47349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2898016-8F7E-6598-99B5-1D87365AEE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75032" y="2676524"/>
            <a:ext cx="3147019" cy="28670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66997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965974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2.3 Layered View – 2.3.6 Service Blueprint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Figure 25: Service Blueprint - Example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70589" y="66675"/>
            <a:ext cx="169790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latin typeface="Algerian" panose="04020705040A02060702" pitchFamily="82" charset="0"/>
              </a:rPr>
              <a:t>025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11795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20E3511-D4C6-901E-D4CE-48A906433F4E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19288" y="16620"/>
            <a:ext cx="7715137" cy="47076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5617588-1D0C-C971-B5C1-8BA2FF826D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77250" y="642085"/>
            <a:ext cx="3627878" cy="35774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56872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88FE864-EA2C-69CF-10E7-012849F9959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5000"/>
          </a:blip>
          <a:stretch>
            <a:fillRect/>
          </a:stretch>
        </p:blipFill>
        <p:spPr>
          <a:xfrm>
            <a:off x="5915025" y="786626"/>
            <a:ext cx="4874078" cy="41607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0729BB-6F50-F9E0-DFE2-AC8DF36669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8700" y="577076"/>
            <a:ext cx="4961065" cy="496106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3003CB0-F1AD-CA52-D725-B32AF67CB7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417380">
            <a:off x="1964871" y="1385887"/>
            <a:ext cx="2626859" cy="20431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scene3d>
            <a:camera prst="isometricTopUp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634768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965974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2.3 Layered View – 2.3.6 Service Blueprint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Figure 26: Service Blueprint as a Layered View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70589" y="66675"/>
            <a:ext cx="169790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latin typeface="Algerian" panose="04020705040A02060702" pitchFamily="82" charset="0"/>
              </a:rPr>
              <a:t>026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11795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8C35795-D869-A403-138F-002584798594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95325" y="438150"/>
            <a:ext cx="7711652" cy="42335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433C49C-BEC0-CC86-91DF-1126872705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7861" y="66675"/>
            <a:ext cx="5543550" cy="26965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85949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965974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2.4 Interaction View – 2.4.1 Actor Interaction View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Figure 27: Actor Interaction (Co-operation) View – Design Pattern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29270" y="28575"/>
            <a:ext cx="2199641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800" dirty="0">
                <a:latin typeface="Algerian" panose="04020705040A02060702" pitchFamily="82" charset="0"/>
              </a:rPr>
              <a:t>027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85725" y="16748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C5B776B-C677-3CE4-0794-D3B288D7A575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406096" y="-5836"/>
            <a:ext cx="9144002" cy="47525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5F458B0-CC13-6B16-C3EF-644E8CBEA3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3100" y="1752600"/>
            <a:ext cx="6076950" cy="26003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2465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965974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2.4 Interaction View – 2.4.2 Process Interaction (Co-operation) View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Figure 28: Process Interaction View – Design Pattern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29271" y="28575"/>
            <a:ext cx="219964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800" dirty="0">
                <a:latin typeface="Algerian" panose="04020705040A02060702" pitchFamily="82" charset="0"/>
              </a:rPr>
              <a:t>028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85725" y="16748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C02650C-4163-A1FD-338D-073E006DC440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23975" y="56983"/>
            <a:ext cx="9344026" cy="48198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256726-9833-DF99-548E-D9D5AE0536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2137" y="1990725"/>
            <a:ext cx="6010275" cy="2505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38645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965974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2.4 Interaction View – 2.4.3 Application Interaction (Co-operation) View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Figure 29: Application Interaction View – Design Pattern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29271" y="28575"/>
            <a:ext cx="219964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800" dirty="0">
                <a:latin typeface="Algerian" panose="04020705040A02060702" pitchFamily="82" charset="0"/>
              </a:rPr>
              <a:t>029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85725" y="16748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8E11D12-5518-2808-96A2-FB362CED0654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24453" y="108355"/>
            <a:ext cx="9372171" cy="47684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BD91282-78E2-EA59-5340-9161D57662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3037" y="1928812"/>
            <a:ext cx="5941912" cy="25669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50919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965974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2.5 Business Process View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Figure 30: Process View - Example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36483" y="28575"/>
            <a:ext cx="218521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800" dirty="0">
                <a:latin typeface="Algerian" panose="04020705040A02060702" pitchFamily="82" charset="0"/>
              </a:rPr>
              <a:t>030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85725" y="16748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858F437-AA57-03AC-BFCF-1DD5D9A94461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23999" y="114301"/>
            <a:ext cx="10084088" cy="45821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D7D6B09-22AE-577B-3646-BBC63F9A37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91349" y="2455824"/>
            <a:ext cx="4695825" cy="22406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12754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965974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2.5 Business Process View – 2.5.1 Business Process Functional Decomposition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Figure 31: Business Function View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29270" y="28575"/>
            <a:ext cx="219964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800" dirty="0">
                <a:latin typeface="Algerian" panose="04020705040A02060702" pitchFamily="82" charset="0"/>
              </a:rPr>
              <a:t>031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85725" y="16748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3ADE09A-CFD1-041B-6BF4-88CD96CB0CAE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20153" y="28575"/>
            <a:ext cx="9608843" cy="47071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C6ECA11-9F38-A84B-BA6B-73C4B87AAA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0826" y="2230970"/>
            <a:ext cx="5229224" cy="25382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54849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965974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2.5 Business Process View – 2.5.1 Business Process Functional Decomposition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Figure 32: Business Process Map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29270" y="28575"/>
            <a:ext cx="219964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800" dirty="0">
                <a:latin typeface="Algerian" panose="04020705040A02060702" pitchFamily="82" charset="0"/>
              </a:rPr>
              <a:t>032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85725" y="16748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019DF4C-8D64-127C-9FCF-C9F1228A3F0E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62123" y="0"/>
            <a:ext cx="9144002" cy="47746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9296480-003B-939C-1392-7C53697CC0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43825" y="2240299"/>
            <a:ext cx="3995737" cy="26458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45592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965974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2.6 Conceptual Data Model View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Figure 33: Conceptual Data Model View - Example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29270" y="28575"/>
            <a:ext cx="219964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800" dirty="0">
                <a:latin typeface="Algerian" panose="04020705040A02060702" pitchFamily="82" charset="0"/>
              </a:rPr>
              <a:t>033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85725" y="16748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AA2A7CC-6D8A-17A5-ADA5-65D7E9CA4362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028254" y="28575"/>
            <a:ext cx="7601521" cy="47258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7390D07-EC09-780D-4092-429357C861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2124327"/>
            <a:ext cx="5876925" cy="27329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68545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965974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2.7 Data Model View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Figure 34: Data Model View - Example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29270" y="28575"/>
            <a:ext cx="219964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800" dirty="0">
                <a:latin typeface="Algerian" panose="04020705040A02060702" pitchFamily="82" charset="0"/>
              </a:rPr>
              <a:t>034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85725" y="16748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78579D1-EDFC-1478-1846-EC43CAD6E839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392657" y="28575"/>
            <a:ext cx="7002872" cy="48932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B2CFF63-CC53-9F9A-1B43-1443792806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9016" y="2289921"/>
            <a:ext cx="5153025" cy="24249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23021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965974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2.8 Technology Platform View (Infrastructure View)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Figure 35: Technology Platform View – Design Pattern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29270" y="28575"/>
            <a:ext cx="219964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800" dirty="0">
                <a:latin typeface="Algerian" panose="04020705040A02060702" pitchFamily="82" charset="0"/>
              </a:rPr>
              <a:t>035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85725" y="16748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6207E3B-D8EE-BE70-C161-70A8B2FEE375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78492" y="28575"/>
            <a:ext cx="7936474" cy="47600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CF3E754-139B-ED83-1366-2CB7F0C023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6650" y="2613604"/>
            <a:ext cx="4219575" cy="22329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30025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573D9B1-0925-F334-579D-E1B4F40099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7895" y="695325"/>
            <a:ext cx="5162812" cy="50673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3003CB0-F1AD-CA52-D725-B32AF67CB75B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819651" y="1826529"/>
            <a:ext cx="1803144" cy="14024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88FE864-EA2C-69CF-10E7-012849F9959E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5000"/>
          </a:blip>
          <a:stretch>
            <a:fillRect/>
          </a:stretch>
        </p:blipFill>
        <p:spPr>
          <a:xfrm>
            <a:off x="5675271" y="216871"/>
            <a:ext cx="2273753" cy="17570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A5C9E13-D493-D823-0F0F-74A1F42681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76798" y="933894"/>
            <a:ext cx="3263028" cy="17859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D477BD6-3761-A635-13F3-5503852457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55605" y="2644923"/>
            <a:ext cx="3495675" cy="14269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7705F35-480B-B6A5-26E1-E792F324C8D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91175" y="3863799"/>
            <a:ext cx="3938587" cy="22988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74582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965974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2.8 Technology Platform View (Infrastructure View)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Figure 36: Technology Platform – Example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29270" y="28575"/>
            <a:ext cx="219964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800" dirty="0">
                <a:latin typeface="Algerian" panose="04020705040A02060702" pitchFamily="82" charset="0"/>
              </a:rPr>
              <a:t>036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85725" y="16748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594C93B-C2A8-C6D9-BFC4-2337C681E2EA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40289" y="177026"/>
            <a:ext cx="10689761" cy="42373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D046F47-3A6E-EC15-8A67-ADCDC9FE2F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63066" y="234176"/>
            <a:ext cx="2557446" cy="31813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61339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965974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2.9 Application Structure View (Solution Architecture View)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2.9.1 Application Design Pattern – Figure 37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29269" y="28575"/>
            <a:ext cx="2199641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800" dirty="0">
                <a:latin typeface="Algerian" panose="04020705040A02060702" pitchFamily="82" charset="0"/>
              </a:rPr>
              <a:t>037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85725" y="16748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DB87B46-29ED-76D4-7220-0B497258D76A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057399" y="107795"/>
            <a:ext cx="9748619" cy="47690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41920B7-0053-E6A5-8324-5FC305CB25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6582" y="107795"/>
            <a:ext cx="6855394" cy="19776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04199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965974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2.9 Application Structure View (Solution Architecture View)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2.9.1 Application Design Pattern – Figure 38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29270" y="28575"/>
            <a:ext cx="219964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800" dirty="0">
                <a:latin typeface="Algerian" panose="04020705040A02060702" pitchFamily="82" charset="0"/>
              </a:rPr>
              <a:t>038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85725" y="16748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153A21C-45A0-26F6-EA54-924B1F494396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71660" y="98152"/>
            <a:ext cx="9963090" cy="48666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7F7EA32-826A-9465-F55F-69F518F7F9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4958" y="242699"/>
            <a:ext cx="4209220" cy="19956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36100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965974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2.9 Application Structure View (Solution Architecture View)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2.9.1 Application View – Design Pattern – Figure 39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29270" y="28575"/>
            <a:ext cx="219964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800" dirty="0">
                <a:latin typeface="Algerian" panose="04020705040A02060702" pitchFamily="82" charset="0"/>
              </a:rPr>
              <a:t>039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85725" y="16748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AEEA475-4269-C791-8A82-F0F3C393EB89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228910" y="163435"/>
            <a:ext cx="8658225" cy="46938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58920B4-7CBD-FF24-1C94-1A14376EB4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6597" y="234176"/>
            <a:ext cx="1857375" cy="21050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44134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965974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2.9 Application Structure View (Solution Architecture View)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2.9.2 Application Logical Structure View – Figure 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36482" y="28575"/>
            <a:ext cx="218521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800" dirty="0">
                <a:latin typeface="Algerian" panose="04020705040A02060702" pitchFamily="82" charset="0"/>
              </a:rPr>
              <a:t>040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85725" y="16748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E6BF79E-BFDB-251F-5232-FFA9159BBF3F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421231" y="28574"/>
            <a:ext cx="8660555" cy="48482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3DBE447-8401-96F4-F15A-776E11DA43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91176" y="303228"/>
            <a:ext cx="6351850" cy="17160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58867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965974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2.9 Application Structure View (Solution Architecture View)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2.9.2 Application Logical Structure View – Figure 41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29269" y="28575"/>
            <a:ext cx="219964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800" dirty="0">
                <a:latin typeface="Algerian" panose="04020705040A02060702" pitchFamily="82" charset="0"/>
              </a:rPr>
              <a:t>041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85725" y="16748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69C3E52-0E02-AB5F-E0BB-E3B0EF38C81E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228909" y="28575"/>
            <a:ext cx="8705850" cy="48677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EBD1731-A4AB-D128-AA3A-F03320E965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3000" y="114300"/>
            <a:ext cx="6972300" cy="2286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13750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965974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2.9 Application Structure View (Solution Architecture View)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2.9.2 Application Logical Structure View – Figure 42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29269" y="28575"/>
            <a:ext cx="219964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800" dirty="0">
                <a:latin typeface="Algerian" panose="04020705040A02060702" pitchFamily="82" charset="0"/>
              </a:rPr>
              <a:t>042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85725" y="16748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6423E81-8232-2CA7-A8C3-1D507099CE9F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33575" y="28575"/>
            <a:ext cx="8839199" cy="48543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D352AAA-E42D-E023-BD66-DFED7F5186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7250" y="903420"/>
            <a:ext cx="7243762" cy="11434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05657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965974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2.9 Application Structure View (Solution Architecture View)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2.9.3 Component Model (CM) – 2.9.3.1 Figure 43: CM-0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29269" y="28575"/>
            <a:ext cx="219964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800" dirty="0">
                <a:latin typeface="Algerian" panose="04020705040A02060702" pitchFamily="82" charset="0"/>
              </a:rPr>
              <a:t>043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85725" y="16748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EFF3633-6EE5-F497-6810-7FE39EDA00CB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105023" y="102773"/>
            <a:ext cx="9144002" cy="47740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6216894-D5AC-7EAF-ADF8-772ABCAC97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94158" y="129718"/>
            <a:ext cx="4364429" cy="26908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44546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965974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2.9 Application Structure View (Solution Architecture View)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2.9.3 Component Model (CM) – 2.9.3.2 Figure 44: CM-1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29269" y="28575"/>
            <a:ext cx="219964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800" dirty="0">
                <a:latin typeface="Algerian" panose="04020705040A02060702" pitchFamily="82" charset="0"/>
              </a:rPr>
              <a:t>044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85725" y="16748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063E9A0-AC2B-B8B5-0CE4-716FCBB02461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105024" y="28575"/>
            <a:ext cx="9413836" cy="4933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92E4C6D-05E0-7344-466A-06F8691BE5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3450" y="643503"/>
            <a:ext cx="7162800" cy="22222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67040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965974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2.9 Application Structure View (Solution Architecture View)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2.9.3 Component Model (CM) – 2.9.3.3 Figure 45: CM-2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29269" y="28575"/>
            <a:ext cx="219964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800" dirty="0">
                <a:latin typeface="Algerian" panose="04020705040A02060702" pitchFamily="82" charset="0"/>
              </a:rPr>
              <a:t>045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85725" y="16748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3B10E7D-42C7-88E3-D097-7C193052ADF4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421232" y="28575"/>
            <a:ext cx="9344027" cy="48874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EACE245-FB7A-69AD-BF7F-5B07E4C6E7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8173" y="93678"/>
            <a:ext cx="4269002" cy="3067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70369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1.1 Purpose and Scope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0" y="0"/>
            <a:ext cx="168668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latin typeface="Algerian" panose="04020705040A02060702" pitchFamily="82" charset="0"/>
              </a:rPr>
              <a:t>001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1179527"/>
            <a:ext cx="2803480" cy="28590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F2E7A02-58FF-16CD-7E97-8AE745D198BB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03480" y="507831"/>
            <a:ext cx="9227419" cy="40314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DF3A346-5683-A818-422A-BA4501FABA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49367" y="1179527"/>
            <a:ext cx="3356008" cy="21165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89324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965974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2.9 Application Structure View (Solution Architecture View)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2.9.4 Database – Figure 46: Logical Database View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29268" y="28575"/>
            <a:ext cx="2199641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800" dirty="0">
                <a:latin typeface="Algerian" panose="04020705040A02060702" pitchFamily="82" charset="0"/>
              </a:rPr>
              <a:t>046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85725" y="16748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21090D1-2700-02E6-06C0-8170A9F823C8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63910" y="28575"/>
            <a:ext cx="7932640" cy="48482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96529DF-522A-4F83-7158-E8BE58BBC1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51178" y="307228"/>
            <a:ext cx="8024812" cy="19477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92469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965974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2.9 Application Structure View (Solution Architecture View)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2.9.4 Database – Figure 47: Data Model View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29269" y="28575"/>
            <a:ext cx="219964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800" dirty="0">
                <a:latin typeface="Algerian" panose="04020705040A02060702" pitchFamily="82" charset="0"/>
              </a:rPr>
              <a:t>047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85725" y="16748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90BD320-A998-604A-0AC7-1E17F0DD386C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228909" y="0"/>
            <a:ext cx="8689521" cy="49553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BF32ED8-CD27-5874-16D4-E0A05109CE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53325" y="224651"/>
            <a:ext cx="4400550" cy="24860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47169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965974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2.9 Application Structure View (Solution Architecture View)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2.9.4 Database – Figure 48: DB as Component of App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29269" y="28575"/>
            <a:ext cx="219964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800" dirty="0">
                <a:latin typeface="Algerian" panose="04020705040A02060702" pitchFamily="82" charset="0"/>
              </a:rPr>
              <a:t>048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85725" y="16748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D5A941B-7A83-227C-67E3-B1959673AE01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105025" y="36112"/>
            <a:ext cx="8381596" cy="48358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8066B59-FCA9-4DB8-F8E1-1FF941F66A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1560" y="234176"/>
            <a:ext cx="2910830" cy="28374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50832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965974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2.9 Application Structure View (Solution Architecture View)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2.9.4 Database – Figure 49: DB Modeling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29269" y="28575"/>
            <a:ext cx="219964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800" dirty="0">
                <a:latin typeface="Algerian" panose="04020705040A02060702" pitchFamily="82" charset="0"/>
              </a:rPr>
              <a:t>049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85725" y="16748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7811756-CDD5-5CDC-3FBE-1CACA27BBEDE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228909" y="63601"/>
            <a:ext cx="8437631" cy="48227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624B654-67C5-B26D-668E-9A7065ECE2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7450" y="536737"/>
            <a:ext cx="5638800" cy="21705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90881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965974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2.9 Application Structure View (Solution Architecture View)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2.9.5 Application Integration – 2.9.5.1 Figure 50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36481" y="28575"/>
            <a:ext cx="218521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800" dirty="0">
                <a:latin typeface="Algerian" panose="04020705040A02060702" pitchFamily="82" charset="0"/>
              </a:rPr>
              <a:t>050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85725" y="16748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71BB43F-B7CE-CB75-0424-E1D939302389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90575" y="28575"/>
            <a:ext cx="10382250" cy="46718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BBA5417-2613-2271-7F93-BEA9F3881F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95775" y="1209675"/>
            <a:ext cx="7534275" cy="8953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89419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965974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2.9 Application Structure View (Solution Architecture View)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2.9.5 Application Integration – 2.9.5.2 Figure 51: Design Pattern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29268" y="28575"/>
            <a:ext cx="219964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800" dirty="0">
                <a:latin typeface="Algerian" panose="04020705040A02060702" pitchFamily="82" charset="0"/>
              </a:rPr>
              <a:t>051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85725" y="16748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35F1C30-24D8-D65B-3DDD-9B1D718F9AD0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228908" y="39351"/>
            <a:ext cx="8842626" cy="49371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82339E7-02CC-624F-5C6F-830979CF5D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4787" y="1231915"/>
            <a:ext cx="7896225" cy="8858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70945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965974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2.9 Application Structure View (Solution Architecture View)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2.9.5 Application Integration – 2.9.5.2 Figure 52: ETL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29268" y="28575"/>
            <a:ext cx="219964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800" dirty="0">
                <a:latin typeface="Algerian" panose="04020705040A02060702" pitchFamily="82" charset="0"/>
              </a:rPr>
              <a:t>052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85725" y="16748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A55BABB-E1D6-3AA8-EFF7-04DCB967DBCF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305049" y="9885"/>
            <a:ext cx="8772525" cy="49074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0CACBBD-0D65-51C8-AC28-877FEEBE71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0550" y="417528"/>
            <a:ext cx="7429500" cy="2514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88397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965974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2.9 Application Structure View (Solution Architecture View)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2.9.6 Sequence Diagrams – 2.9.6.1 Figure 53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29268" y="28575"/>
            <a:ext cx="219964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800" dirty="0">
                <a:latin typeface="Algerian" panose="04020705040A02060702" pitchFamily="82" charset="0"/>
              </a:rPr>
              <a:t>053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85725" y="16748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6B45356-5E8F-4005-3527-FCCABDB1D34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00175" y="0"/>
            <a:ext cx="10429875" cy="47164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A066F2-0B4C-A7D9-B2B5-8D0EF65F45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66489" y="434603"/>
            <a:ext cx="6486726" cy="24804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63400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965974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2.9 Application Structure View (Solution Architecture View)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2.9.6 Sequence Diagrams – 2.9.6.2 Figure 54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29268" y="28575"/>
            <a:ext cx="219964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800" dirty="0">
                <a:latin typeface="Algerian" panose="04020705040A02060702" pitchFamily="82" charset="0"/>
              </a:rPr>
              <a:t>054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85725" y="16748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294C5C1-886B-1B3A-3476-B7C53C57BB3E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81125" y="104529"/>
            <a:ext cx="10448925" cy="46637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76877C1-AB69-A4E9-3DC5-FBF615C360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9356" y="715377"/>
            <a:ext cx="6740694" cy="22468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05548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965974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2.9 Application Structure View (Solution Architecture View)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2.9.7 Application Integration Patterns – Figure 55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29268" y="28575"/>
            <a:ext cx="219964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800" dirty="0">
                <a:latin typeface="Algerian" panose="04020705040A02060702" pitchFamily="82" charset="0"/>
              </a:rPr>
              <a:t>055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85725" y="16748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7784102-272A-71FF-3CA6-6B72A0A3F7BD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009774" y="0"/>
            <a:ext cx="9963092" cy="47743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E119E63-D382-D303-4303-8EDA828B49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13864" y="266199"/>
            <a:ext cx="2616186" cy="3819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51854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anchor="ctr">
            <a:normAutofit fontScale="77500" lnSpcReduction="20000"/>
          </a:bodyPr>
          <a:lstStyle/>
          <a:p>
            <a:r>
              <a:rPr lang="en-US" sz="4800" dirty="0"/>
              <a:t>2.1 Motivation View (Goals View) – Figure 02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0" y="0"/>
            <a:ext cx="168668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latin typeface="Algerian" panose="04020705040A02060702" pitchFamily="82" charset="0"/>
              </a:rPr>
              <a:t>002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11795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19DBC28-ED48-88AF-FE34-AF1867560BC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335507" y="55345"/>
            <a:ext cx="9547536" cy="44011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07F3BFF-42A1-7BAB-C220-87443CDB4B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58175" y="1232987"/>
            <a:ext cx="3794721" cy="34119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0796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965974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2.9 Application Structure View (Solution Architecture View)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2.9.8 Use Case  View – Figure 56: Design Pattern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29268" y="28575"/>
            <a:ext cx="219964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800" dirty="0">
                <a:latin typeface="Algerian" panose="04020705040A02060702" pitchFamily="82" charset="0"/>
              </a:rPr>
              <a:t>056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85725" y="16748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55D2E85-EFC5-9F85-B138-27BAF5B3B2FE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228908" y="28575"/>
            <a:ext cx="8596997" cy="4857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B79EA5F-B0F9-A3E7-864F-EE0E276D85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72337" y="509587"/>
            <a:ext cx="4190597" cy="29194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1076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965974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2.9 Application Structure View (Solution Architecture View)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2.9.8 Use Case  View – Figure 57: Analysis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29268" y="28575"/>
            <a:ext cx="219964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800" dirty="0">
                <a:latin typeface="Algerian" panose="04020705040A02060702" pitchFamily="82" charset="0"/>
              </a:rPr>
              <a:t>057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85725" y="16748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29B3CDA-D646-E215-50D2-D34211E7A34C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52699" y="28575"/>
            <a:ext cx="8505825" cy="47788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8C0ECFE-B1F5-1A0E-2377-420AD02324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4100" y="104217"/>
            <a:ext cx="5695950" cy="31412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78325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965974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2.9 Application Structure View (Solution Architecture View)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2.9.8 Use Case  View – 2.9.8.1 Figure 58: Example1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29268" y="28575"/>
            <a:ext cx="219964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800" dirty="0">
                <a:latin typeface="Algerian" panose="04020705040A02060702" pitchFamily="82" charset="0"/>
              </a:rPr>
              <a:t>058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85725" y="16748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8438223-4215-FEBF-801A-5F2956C59FA4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421232" y="112628"/>
            <a:ext cx="8942093" cy="45852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FF0B414-DF56-FD02-283D-281A9965F6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66655" y="234176"/>
            <a:ext cx="4208226" cy="34105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01929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965974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2.9 Application Structure View (Solution Architecture View)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2.9.8 Use Case  View – 2.9.8.1 Figure 59: Example2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29268" y="28575"/>
            <a:ext cx="219964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800" dirty="0">
                <a:latin typeface="Algerian" panose="04020705040A02060702" pitchFamily="82" charset="0"/>
              </a:rPr>
              <a:t>059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85725" y="16748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659F329-74F9-55A8-7946-E92F10516FD5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421232" y="40681"/>
            <a:ext cx="9144003" cy="46902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0DD7627-EEE7-BF9A-926A-929647109D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0417" y="107156"/>
            <a:ext cx="5217142" cy="31956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50548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E7BB16-5C5B-3D93-1B2F-B7BEC55E64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27F54-40E0-97E6-BE9A-CC844AFCD0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55173" y="591867"/>
            <a:ext cx="7359035" cy="3804718"/>
          </a:xfrm>
          <a:solidFill>
            <a:srgbClr val="F9F2D2">
              <a:alpha val="69804"/>
            </a:srgbClr>
          </a:solidFill>
        </p:spPr>
        <p:txBody>
          <a:bodyPr anchor="ctr">
            <a:noAutofit/>
          </a:bodyPr>
          <a:lstStyle/>
          <a:p>
            <a:r>
              <a:rPr lang="en-US" sz="5400" dirty="0">
                <a:solidFill>
                  <a:schemeClr val="bg2">
                    <a:lumMod val="25000"/>
                  </a:schemeClr>
                </a:solidFill>
              </a:rPr>
              <a:t>How to Load Large Volume of Elements with Relationships through CSV Export/Import?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250759-F021-F6BB-EB9F-1E4374076D7E}"/>
              </a:ext>
            </a:extLst>
          </p:cNvPr>
          <p:cNvSpPr txBox="1"/>
          <p:nvPr/>
        </p:nvSpPr>
        <p:spPr>
          <a:xfrm>
            <a:off x="11785" y="28575"/>
            <a:ext cx="2666115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800" dirty="0">
                <a:latin typeface="Algerian" panose="04020705040A02060702" pitchFamily="82" charset="0"/>
              </a:rPr>
              <a:t>Q&amp;A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E8144F-E4CD-FB70-460A-748FC7C9EA7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85725" y="16748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 descr="A blue hexagon with white lines&#10;&#10;AI-generated content may be incorrect.">
            <a:extLst>
              <a:ext uri="{FF2B5EF4-FFF2-40B4-BE49-F238E27FC236}">
                <a16:creationId xmlns:a16="http://schemas.microsoft.com/office/drawing/2014/main" id="{861F5A9E-A7F2-C852-8356-9708A9A97BD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77259">
            <a:off x="317702" y="2554315"/>
            <a:ext cx="1044024" cy="104402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Picture 10" descr="A blue hexagon with white lines&#10;&#10;AI-generated content may be incorrect.">
            <a:extLst>
              <a:ext uri="{FF2B5EF4-FFF2-40B4-BE49-F238E27FC236}">
                <a16:creationId xmlns:a16="http://schemas.microsoft.com/office/drawing/2014/main" id="{EF51793C-CDA7-B4BE-E56C-96352A37FB8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4201" y="5121866"/>
            <a:ext cx="1266509" cy="126650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242466B-4860-2F48-38D9-E7459F86A3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79931" y="4944288"/>
            <a:ext cx="1621665" cy="1621665"/>
          </a:xfrm>
          <a:prstGeom prst="rect">
            <a:avLst/>
          </a:prstGeom>
        </p:spPr>
      </p:pic>
      <p:pic>
        <p:nvPicPr>
          <p:cNvPr id="13" name="Picture 12" descr="A blue hexagon with white lines&#10;&#10;AI-generated content may be incorrect.">
            <a:extLst>
              <a:ext uri="{FF2B5EF4-FFF2-40B4-BE49-F238E27FC236}">
                <a16:creationId xmlns:a16="http://schemas.microsoft.com/office/drawing/2014/main" id="{5AB38F3F-7B8F-699D-414C-A6C38577128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2831" y="5121866"/>
            <a:ext cx="1266509" cy="126650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569B302E-11AD-7603-32F7-24872ED042B7}"/>
              </a:ext>
            </a:extLst>
          </p:cNvPr>
          <p:cNvSpPr/>
          <p:nvPr/>
        </p:nvSpPr>
        <p:spPr>
          <a:xfrm>
            <a:off x="3514638" y="5437441"/>
            <a:ext cx="811365" cy="635358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06FDEA1D-6006-C8AB-9D94-F3F0C0CB81AB}"/>
              </a:ext>
            </a:extLst>
          </p:cNvPr>
          <p:cNvSpPr/>
          <p:nvPr/>
        </p:nvSpPr>
        <p:spPr>
          <a:xfrm>
            <a:off x="6255524" y="5121866"/>
            <a:ext cx="2203377" cy="1266509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1000 Elements</a:t>
            </a:r>
          </a:p>
          <a:p>
            <a:pPr algn="ctr"/>
            <a:r>
              <a:rPr lang="en-US" b="1" dirty="0"/>
              <a:t>+ Relationships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94AF977-53A7-23C6-9B79-4980FF61391F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282828"/>
              </a:clrFrom>
              <a:clrTo>
                <a:srgbClr val="28282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477537" y="37161"/>
            <a:ext cx="702678" cy="714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175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CFD12C7-DB8B-DEFA-1D1D-5FF292969A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5819" y="595901"/>
            <a:ext cx="9144002" cy="762000"/>
          </a:xfrm>
        </p:spPr>
        <p:txBody>
          <a:bodyPr anchor="ctr"/>
          <a:lstStyle/>
          <a:p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Steps of CSV Export/Import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DD7EA7A6-C7E3-28DE-57E1-264906C32B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5819" y="1515436"/>
            <a:ext cx="10426433" cy="4546317"/>
          </a:xfrm>
          <a:solidFill>
            <a:srgbClr val="F9F2D2"/>
          </a:solidFill>
        </p:spPr>
        <p:txBody>
          <a:bodyPr>
            <a:normAutofit/>
          </a:bodyPr>
          <a:lstStyle/>
          <a:p>
            <a:pPr marL="457200" indent="-457200" algn="l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ptos Narrow" panose="020B0004020202020204" pitchFamily="34" charset="0"/>
              </a:rPr>
              <a:t>Create one new Archi model</a:t>
            </a:r>
          </a:p>
          <a:p>
            <a:pPr marL="457200" indent="-457200" algn="l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ptos Narrow" panose="020B0004020202020204" pitchFamily="34" charset="0"/>
              </a:rPr>
              <a:t>Add one parent and one child element, add relationship (and clear view)</a:t>
            </a:r>
          </a:p>
          <a:p>
            <a:pPr marL="457200" indent="-457200" algn="l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ptos Narrow" panose="020B0004020202020204" pitchFamily="34" charset="0"/>
              </a:rPr>
              <a:t>Export to CSV</a:t>
            </a:r>
          </a:p>
          <a:p>
            <a:pPr marL="457200" indent="-457200" algn="l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ptos Narrow" panose="020B0004020202020204" pitchFamily="34" charset="0"/>
              </a:rPr>
              <a:t>Change the default random ID to your ID Naming Standard, in both element and relation file</a:t>
            </a:r>
          </a:p>
          <a:p>
            <a:pPr marL="457200" indent="-457200" algn="l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ptos Narrow" panose="020B0004020202020204" pitchFamily="34" charset="0"/>
              </a:rPr>
              <a:t>Add elements and relationships, matching with the data model</a:t>
            </a:r>
          </a:p>
          <a:p>
            <a:pPr marL="457200" indent="-457200" algn="l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ptos Narrow" panose="020B0004020202020204" pitchFamily="34" charset="0"/>
              </a:rPr>
              <a:t>Create one another new Archi model for Import testing</a:t>
            </a:r>
          </a:p>
          <a:p>
            <a:pPr marL="457200" indent="-457200" algn="l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ptos Narrow" panose="020B0004020202020204" pitchFamily="34" charset="0"/>
              </a:rPr>
              <a:t>If the result is as expected, export working model file</a:t>
            </a:r>
          </a:p>
          <a:p>
            <a:pPr marL="457200" indent="-457200" algn="l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ptos Narrow" panose="020B0004020202020204" pitchFamily="34" charset="0"/>
              </a:rPr>
              <a:t>Paste elements and relationship from testing CSV to the end of the working model CSV file</a:t>
            </a:r>
          </a:p>
          <a:p>
            <a:pPr marL="457200" indent="-457200" algn="l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ptos Narrow" panose="020B0004020202020204" pitchFamily="34" charset="0"/>
              </a:rPr>
              <a:t>Import working model CSV</a:t>
            </a:r>
          </a:p>
        </p:txBody>
      </p:sp>
    </p:spTree>
    <p:extLst>
      <p:ext uri="{BB962C8B-B14F-4D97-AF65-F5344CB8AC3E}">
        <p14:creationId xmlns:p14="http://schemas.microsoft.com/office/powerpoint/2010/main" val="2858803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anchor="ctr">
            <a:normAutofit fontScale="77500" lnSpcReduction="20000"/>
          </a:bodyPr>
          <a:lstStyle/>
          <a:p>
            <a:r>
              <a:rPr lang="en-US" sz="4800" dirty="0"/>
              <a:t>2.1 Motivation View (Goals View) – Figure 03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0" y="0"/>
            <a:ext cx="168668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latin typeface="Algerian" panose="04020705040A02060702" pitchFamily="82" charset="0"/>
              </a:rPr>
              <a:t>003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11795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2690F5D-5414-F68C-506B-7C68FA7AD455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71650" y="186485"/>
            <a:ext cx="10191750" cy="40426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C7530F3-D435-AC16-E57B-05266C4401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2196" y="1281113"/>
            <a:ext cx="4754884" cy="38338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12646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anchor="ctr">
            <a:normAutofit fontScale="77500" lnSpcReduction="20000"/>
          </a:bodyPr>
          <a:lstStyle/>
          <a:p>
            <a:r>
              <a:rPr lang="en-US" sz="4800" dirty="0"/>
              <a:t>2.1 Motivation View (Goals View) – Figure 04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1" y="0"/>
            <a:ext cx="168667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latin typeface="Algerian" panose="04020705040A02060702" pitchFamily="82" charset="0"/>
              </a:rPr>
              <a:t>004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11795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6CA2617-A24F-4D3C-1AE1-A52F40127019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22413" y="533946"/>
            <a:ext cx="10277475" cy="404878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1C53E75-1A2E-86F8-A9C4-D99BFCDD7C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39050" y="1829553"/>
            <a:ext cx="4381500" cy="3352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2350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anchor="ctr">
            <a:normAutofit fontScale="70000" lnSpcReduction="20000"/>
          </a:bodyPr>
          <a:lstStyle/>
          <a:p>
            <a:r>
              <a:rPr lang="en-US" sz="4800" dirty="0"/>
              <a:t>2.2 Business Model View – 2.2.1 BMC Figure 05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9526" y="9525"/>
            <a:ext cx="168667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latin typeface="Algerian" panose="04020705040A02060702" pitchFamily="82" charset="0"/>
              </a:rPr>
              <a:t>005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11795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67FE0DC-FF15-340C-1A70-A7731724BA76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47849" y="152400"/>
            <a:ext cx="9991725" cy="444114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6CA72D2-64D0-0DB7-A125-36883FA0F5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6604" y="1743075"/>
            <a:ext cx="4792970" cy="33718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08345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Banded Design Blue 16x9">
  <a:themeElements>
    <a:clrScheme name="Banded Design Blue">
      <a:dk1>
        <a:srgbClr val="404040"/>
      </a:dk1>
      <a:lt1>
        <a:sysClr val="window" lastClr="FFFFFF"/>
      </a:lt1>
      <a:dk2>
        <a:srgbClr val="263050"/>
      </a:dk2>
      <a:lt2>
        <a:srgbClr val="E5E8E8"/>
      </a:lt2>
      <a:accent1>
        <a:srgbClr val="77B142"/>
      </a:accent1>
      <a:accent2>
        <a:srgbClr val="E3C01E"/>
      </a:accent2>
      <a:accent3>
        <a:srgbClr val="0070C0"/>
      </a:accent3>
      <a:accent4>
        <a:srgbClr val="7556A4"/>
      </a:accent4>
      <a:accent5>
        <a:srgbClr val="F08F1E"/>
      </a:accent5>
      <a:accent6>
        <a:srgbClr val="CB3E3A"/>
      </a:accent6>
      <a:hlink>
        <a:srgbClr val="0070C0"/>
      </a:hlink>
      <a:folHlink>
        <a:srgbClr val="7556A4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0001084.potx" id="{22E7A37F-2161-4E4B-A340-BF7CA314E3E5}" vid="{F2416EA9-E215-4704-9EB2-B7658E7031A3}"/>
    </a:ext>
  </a:extLst>
</a:theme>
</file>

<file path=ppt/theme/theme2.xml><?xml version="1.0" encoding="utf-8"?>
<a:theme xmlns:a="http://schemas.openxmlformats.org/drawingml/2006/main" name="Office Theme">
  <a:themeElements>
    <a:clrScheme name="Banded Design Blue">
      <a:dk1>
        <a:srgbClr val="404040"/>
      </a:dk1>
      <a:lt1>
        <a:sysClr val="window" lastClr="FFFFFF"/>
      </a:lt1>
      <a:dk2>
        <a:srgbClr val="263050"/>
      </a:dk2>
      <a:lt2>
        <a:srgbClr val="E5E8E8"/>
      </a:lt2>
      <a:accent1>
        <a:srgbClr val="77B142"/>
      </a:accent1>
      <a:accent2>
        <a:srgbClr val="E3C01E"/>
      </a:accent2>
      <a:accent3>
        <a:srgbClr val="0070C0"/>
      </a:accent3>
      <a:accent4>
        <a:srgbClr val="7556A4"/>
      </a:accent4>
      <a:accent5>
        <a:srgbClr val="F08F1E"/>
      </a:accent5>
      <a:accent6>
        <a:srgbClr val="CB3E3A"/>
      </a:accent6>
      <a:hlink>
        <a:srgbClr val="0070C0"/>
      </a:hlink>
      <a:folHlink>
        <a:srgbClr val="7556A4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Banded Design Blue">
      <a:dk1>
        <a:srgbClr val="404040"/>
      </a:dk1>
      <a:lt1>
        <a:sysClr val="window" lastClr="FFFFFF"/>
      </a:lt1>
      <a:dk2>
        <a:srgbClr val="263050"/>
      </a:dk2>
      <a:lt2>
        <a:srgbClr val="E5E8E8"/>
      </a:lt2>
      <a:accent1>
        <a:srgbClr val="77B142"/>
      </a:accent1>
      <a:accent2>
        <a:srgbClr val="E3C01E"/>
      </a:accent2>
      <a:accent3>
        <a:srgbClr val="0070C0"/>
      </a:accent3>
      <a:accent4>
        <a:srgbClr val="7556A4"/>
      </a:accent4>
      <a:accent5>
        <a:srgbClr val="F08F1E"/>
      </a:accent5>
      <a:accent6>
        <a:srgbClr val="CB3E3A"/>
      </a:accent6>
      <a:hlink>
        <a:srgbClr val="0070C0"/>
      </a:hlink>
      <a:folHlink>
        <a:srgbClr val="7556A4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Blue banded nature presentation with mountain sunrise photo (widescreen)</Template>
  <TotalTime>21654</TotalTime>
  <Words>1321</Words>
  <Application>Microsoft Office PowerPoint</Application>
  <PresentationFormat>Widescreen</PresentationFormat>
  <Paragraphs>311</Paragraphs>
  <Slides>65</Slides>
  <Notes>62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72" baseType="lpstr">
      <vt:lpstr>Algerian</vt:lpstr>
      <vt:lpstr>Amasis MT Pro Black</vt:lpstr>
      <vt:lpstr>Aptos Narrow</vt:lpstr>
      <vt:lpstr>Arial</vt:lpstr>
      <vt:lpstr>Corbel</vt:lpstr>
      <vt:lpstr>Euphemia</vt:lpstr>
      <vt:lpstr>Banded Design Blue 16x9</vt:lpstr>
      <vt:lpstr>ArchiMate Cookbook in Action</vt:lpstr>
      <vt:lpstr>PowerPoint Presentation</vt:lpstr>
      <vt:lpstr>PowerPoint Presentation</vt:lpstr>
      <vt:lpstr>PowerPoint Presentation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How to Load Large Volume of Elements with Relationships through CSV Export/Import?</vt:lpstr>
      <vt:lpstr>Steps of CSV Export/Import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Zhao Xiaoqi</dc:creator>
  <cp:lastModifiedBy>Xiaoqi Zhao</cp:lastModifiedBy>
  <cp:revision>146</cp:revision>
  <dcterms:created xsi:type="dcterms:W3CDTF">2024-08-14T01:35:17Z</dcterms:created>
  <dcterms:modified xsi:type="dcterms:W3CDTF">2025-06-05T06:37:59Z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9540963-e559-4020-8a90-fe8a502c2801_Enabled">
    <vt:lpwstr>true</vt:lpwstr>
  </property>
  <property fmtid="{D5CDD505-2E9C-101B-9397-08002B2CF9AE}" pid="3" name="MSIP_Label_19540963-e559-4020-8a90-fe8a502c2801_SetDate">
    <vt:lpwstr>2024-08-14T01:37:10Z</vt:lpwstr>
  </property>
  <property fmtid="{D5CDD505-2E9C-101B-9397-08002B2CF9AE}" pid="4" name="MSIP_Label_19540963-e559-4020-8a90-fe8a502c2801_Method">
    <vt:lpwstr>Standard</vt:lpwstr>
  </property>
  <property fmtid="{D5CDD505-2E9C-101B-9397-08002B2CF9AE}" pid="5" name="MSIP_Label_19540963-e559-4020-8a90-fe8a502c2801_Name">
    <vt:lpwstr>19540963-e559-4020-8a90-fe8a502c2801</vt:lpwstr>
  </property>
  <property fmtid="{D5CDD505-2E9C-101B-9397-08002B2CF9AE}" pid="6" name="MSIP_Label_19540963-e559-4020-8a90-fe8a502c2801_SiteId">
    <vt:lpwstr>f25493ae-1c98-41d7-8a33-0be75f5fe603</vt:lpwstr>
  </property>
  <property fmtid="{D5CDD505-2E9C-101B-9397-08002B2CF9AE}" pid="7" name="MSIP_Label_19540963-e559-4020-8a90-fe8a502c2801_ActionId">
    <vt:lpwstr>29b36e32-933c-4b69-8bc3-4151765a3958</vt:lpwstr>
  </property>
  <property fmtid="{D5CDD505-2E9C-101B-9397-08002B2CF9AE}" pid="8" name="MSIP_Label_19540963-e559-4020-8a90-fe8a502c2801_ContentBits">
    <vt:lpwstr>0</vt:lpwstr>
  </property>
</Properties>
</file>